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98" r:id="rId4"/>
    <p:sldId id="291" r:id="rId5"/>
    <p:sldId id="273" r:id="rId6"/>
    <p:sldId id="292" r:id="rId7"/>
    <p:sldId id="274" r:id="rId8"/>
    <p:sldId id="264" r:id="rId9"/>
    <p:sldId id="260" r:id="rId10"/>
    <p:sldId id="261" r:id="rId11"/>
    <p:sldId id="262" r:id="rId12"/>
    <p:sldId id="263" r:id="rId13"/>
    <p:sldId id="266" r:id="rId14"/>
    <p:sldId id="267" r:id="rId15"/>
    <p:sldId id="268" r:id="rId16"/>
    <p:sldId id="275" r:id="rId17"/>
    <p:sldId id="276" r:id="rId18"/>
    <p:sldId id="277" r:id="rId19"/>
    <p:sldId id="278" r:id="rId20"/>
    <p:sldId id="279" r:id="rId21"/>
    <p:sldId id="280" r:id="rId22"/>
    <p:sldId id="282" r:id="rId23"/>
    <p:sldId id="283" r:id="rId24"/>
    <p:sldId id="284" r:id="rId25"/>
    <p:sldId id="286" r:id="rId26"/>
    <p:sldId id="288" r:id="rId27"/>
    <p:sldId id="289" r:id="rId28"/>
    <p:sldId id="290" r:id="rId29"/>
    <p:sldId id="270" r:id="rId30"/>
    <p:sldId id="269" r:id="rId31"/>
    <p:sldId id="271" r:id="rId32"/>
    <p:sldId id="272" r:id="rId33"/>
    <p:sldId id="296" r:id="rId34"/>
    <p:sldId id="295" r:id="rId35"/>
    <p:sldId id="297" r:id="rId36"/>
    <p:sldId id="294" r:id="rId37"/>
    <p:sldId id="265" r:id="rId3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9" d="100"/>
          <a:sy n="89" d="100"/>
        </p:scale>
        <p:origin x="1123" y="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pn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0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17513" y="685800"/>
            <a:ext cx="8308975" cy="838200"/>
          </a:xfrm>
        </p:spPr>
        <p:txBody>
          <a:bodyPr/>
          <a:lstStyle>
            <a:lvl1pPr algn="l">
              <a:defRPr sz="4600" b="1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altLang="zh-CN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17513" y="1524000"/>
            <a:ext cx="8308975" cy="528638"/>
          </a:xfrm>
        </p:spPr>
        <p:txBody>
          <a:bodyPr/>
          <a:lstStyle>
            <a:lvl1pPr marL="0" indent="0">
              <a:buFontTx/>
              <a:buNone/>
              <a:defRPr sz="2400">
                <a:solidFill>
                  <a:srgbClr val="CBDB2C"/>
                </a:solidFill>
              </a:defRPr>
            </a:lvl1pPr>
          </a:lstStyle>
          <a:p>
            <a:r>
              <a:rPr lang="zh-CN" altLang="en-US" smtClean="0"/>
              <a:t>单击此处编辑母版副标题样式</a:t>
            </a:r>
            <a:endParaRPr lang="en-US" altLang="zh-CN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dt" sz="half" idx="2"/>
          </p:nvPr>
        </p:nvSpPr>
        <p:spPr>
          <a:effectLst>
            <a:outerShdw dist="17961" dir="2700000" algn="ctr" rotWithShape="0">
              <a:srgbClr val="000000"/>
            </a:outerShdw>
          </a:effec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2020/8/18</a:t>
            </a:fld>
            <a:endParaRPr lang="zh-CN" altLang="en-US"/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3"/>
          </p:nvPr>
        </p:nvSpPr>
        <p:spPr>
          <a:effectLst>
            <a:outerShdw dist="17961" dir="2700000" algn="ctr" rotWithShape="0">
              <a:srgbClr val="000000"/>
            </a:outerShdw>
          </a:effec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4"/>
          </p:nvPr>
        </p:nvSpPr>
        <p:spPr>
          <a:effectLst>
            <a:outerShdw dist="17961" dir="2700000" algn="ctr" rotWithShape="0">
              <a:srgbClr val="000000"/>
            </a:outerShdw>
          </a:effec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2020/8/18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152400"/>
            <a:ext cx="1943100" cy="59436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152400"/>
            <a:ext cx="5676900" cy="59436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2020/8/18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2020/8/18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2020/8/18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828800"/>
            <a:ext cx="381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828800"/>
            <a:ext cx="381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2020/8/18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2020/8/18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2020/8/18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2020/8/18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2020/8/18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0820CF-B880-4189-942D-D702A7CBA730}" type="datetimeFigureOut">
              <a:rPr lang="zh-CN" altLang="en-US" smtClean="0"/>
              <a:pPr/>
              <a:t>2020/8/18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1524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rgbClr val="000000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en-US" altLang="zh-CN" smtClean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828800"/>
            <a:ext cx="77724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add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  <a:ea typeface="宋体" charset="-122"/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2020/8/18</a:t>
            </a:fld>
            <a:endParaRPr lang="zh-CN" alt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  <a:ea typeface="宋体" charset="-122"/>
              </a:defRPr>
            </a:lvl1pPr>
          </a:lstStyle>
          <a:p>
            <a:endParaRPr lang="zh-CN" altLang="en-US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  <a:ea typeface="宋体" charset="-122"/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现代思维的曙光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科技文明通论第二讲</a:t>
            </a:r>
            <a:endParaRPr lang="en-US" altLang="zh-CN" dirty="0" smtClean="0"/>
          </a:p>
          <a:p>
            <a:r>
              <a:rPr lang="zh-CN" altLang="en-US" dirty="0" smtClean="0"/>
              <a:t>上海辰山植物园高级工程师　刘夙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邓巴数</a:t>
            </a:r>
            <a:endParaRPr lang="zh-CN" altLang="en-US" dirty="0"/>
          </a:p>
        </p:txBody>
      </p:sp>
      <p:pic>
        <p:nvPicPr>
          <p:cNvPr id="4" name="内容占位符 3" descr="03邓巴数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85800" y="1880156"/>
            <a:ext cx="7772400" cy="4164487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第一批“文明技术”</a:t>
            </a: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1560" y="1556792"/>
            <a:ext cx="2808312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部落人口增加</a:t>
            </a:r>
            <a:endParaRPr lang="zh-CN" altLang="en-US" dirty="0"/>
          </a:p>
        </p:txBody>
      </p:sp>
      <p:sp>
        <p:nvSpPr>
          <p:cNvPr id="5" name="下箭头 4"/>
          <p:cNvSpPr/>
          <p:nvPr/>
        </p:nvSpPr>
        <p:spPr bwMode="auto">
          <a:xfrm>
            <a:off x="1691680" y="2132856"/>
            <a:ext cx="648072" cy="5760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11560" y="2780928"/>
            <a:ext cx="2808312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出现陌生人问题</a:t>
            </a:r>
            <a:endParaRPr lang="zh-CN" altLang="en-US" dirty="0"/>
          </a:p>
        </p:txBody>
      </p:sp>
      <p:sp>
        <p:nvSpPr>
          <p:cNvPr id="7" name="下箭头 6"/>
          <p:cNvSpPr/>
          <p:nvPr/>
        </p:nvSpPr>
        <p:spPr bwMode="auto">
          <a:xfrm>
            <a:off x="1691680" y="3356992"/>
            <a:ext cx="648072" cy="5760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8" name="右箭头 7"/>
          <p:cNvSpPr/>
          <p:nvPr/>
        </p:nvSpPr>
        <p:spPr bwMode="auto">
          <a:xfrm>
            <a:off x="3563888" y="2852936"/>
            <a:ext cx="792088" cy="288032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27984" y="2780928"/>
            <a:ext cx="1224136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分家</a:t>
            </a:r>
            <a:endParaRPr lang="zh-CN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79512" y="4005064"/>
            <a:ext cx="3816424" cy="830997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酋长出现，垄断仲裁权和武力</a:t>
            </a:r>
            <a:endParaRPr lang="zh-CN" altLang="en-US" dirty="0"/>
          </a:p>
        </p:txBody>
      </p:sp>
      <p:sp>
        <p:nvSpPr>
          <p:cNvPr id="11" name="下箭头 10"/>
          <p:cNvSpPr/>
          <p:nvPr/>
        </p:nvSpPr>
        <p:spPr bwMode="auto">
          <a:xfrm rot="16200000">
            <a:off x="4283968" y="4293096"/>
            <a:ext cx="648072" cy="5760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11560" y="4941168"/>
            <a:ext cx="2808312" cy="461665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法律和专制出现</a:t>
            </a:r>
            <a:endParaRPr lang="zh-CN" altLang="en-US" dirty="0"/>
          </a:p>
        </p:txBody>
      </p:sp>
      <p:graphicFrame>
        <p:nvGraphicFramePr>
          <p:cNvPr id="13" name="表格 12"/>
          <p:cNvGraphicFramePr>
            <a:graphicFrameLocks noGrp="1"/>
          </p:cNvGraphicFramePr>
          <p:nvPr/>
        </p:nvGraphicFramePr>
        <p:xfrm>
          <a:off x="5220072" y="3429000"/>
          <a:ext cx="3528392" cy="312997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764196"/>
                <a:gridCol w="1764196"/>
              </a:tblGrid>
              <a:tr h="604867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财富重新分配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税收</a:t>
                      </a:r>
                      <a:endParaRPr lang="zh-CN" altLang="en-US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</a:tr>
              <a:tr h="604867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集中人力修筑防御性工事等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公共服务</a:t>
                      </a:r>
                      <a:endParaRPr lang="zh-CN" altLang="en-US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</a:tr>
              <a:tr h="604867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权力垄断在酋长家族之中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世袭制</a:t>
                      </a:r>
                      <a:endParaRPr lang="zh-CN" altLang="en-US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</a:tr>
              <a:tr h="604867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财富分配不均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财产等级制</a:t>
                      </a:r>
                      <a:endParaRPr lang="zh-CN" altLang="en-US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</a:tr>
              <a:tr h="604867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对原始宗教意识的改造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宗教</a:t>
                      </a:r>
                      <a:endParaRPr lang="zh-CN" altLang="en-US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</a:tr>
            </a:tbl>
          </a:graphicData>
        </a:graphic>
      </p:graphicFrame>
      <p:sp>
        <p:nvSpPr>
          <p:cNvPr id="17" name="爆炸形 1 16"/>
          <p:cNvSpPr/>
          <p:nvPr/>
        </p:nvSpPr>
        <p:spPr bwMode="auto">
          <a:xfrm>
            <a:off x="3635896" y="1196752"/>
            <a:ext cx="5400600" cy="1224136"/>
          </a:xfrm>
          <a:prstGeom prst="irregularSeal1">
            <a:avLst/>
          </a:prstGeom>
          <a:solidFill>
            <a:schemeClr val="bg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644008" y="1556792"/>
            <a:ext cx="4104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/>
              <a:t>注意：相关性不等于因果性！</a:t>
            </a:r>
            <a:endParaRPr lang="zh-CN" altLang="en-US" sz="20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7" grpId="0" animBg="1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文明起源的正反馈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83568" y="1671191"/>
            <a:ext cx="2808312" cy="720080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zh-CN" altLang="en-US" dirty="0" smtClean="0"/>
              <a:t>部落人口增加</a:t>
            </a:r>
            <a:endParaRPr lang="zh-CN" altLang="en-US" dirty="0"/>
          </a:p>
        </p:txBody>
      </p:sp>
      <p:sp>
        <p:nvSpPr>
          <p:cNvPr id="6" name="下箭头 5"/>
          <p:cNvSpPr/>
          <p:nvPr/>
        </p:nvSpPr>
        <p:spPr bwMode="auto">
          <a:xfrm>
            <a:off x="1763688" y="2535287"/>
            <a:ext cx="648072" cy="576064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3568" y="3183359"/>
            <a:ext cx="2808312" cy="830997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依赖酋长主持公共服务</a:t>
            </a:r>
            <a:endParaRPr lang="zh-CN" altLang="en-US" dirty="0"/>
          </a:p>
        </p:txBody>
      </p:sp>
      <p:pic>
        <p:nvPicPr>
          <p:cNvPr id="8" name="图片 7" descr="03良渚文化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707904" y="1959223"/>
            <a:ext cx="5220072" cy="2017043"/>
          </a:xfrm>
          <a:prstGeom prst="rect">
            <a:avLst/>
          </a:prstGeom>
        </p:spPr>
      </p:pic>
      <p:sp>
        <p:nvSpPr>
          <p:cNvPr id="10" name="环形箭头 9"/>
          <p:cNvSpPr/>
          <p:nvPr/>
        </p:nvSpPr>
        <p:spPr bwMode="auto">
          <a:xfrm rot="5400000" flipV="1">
            <a:off x="-1012358" y="3583141"/>
            <a:ext cx="3611912" cy="1228172"/>
          </a:xfrm>
          <a:prstGeom prst="circularArrow">
            <a:avLst>
              <a:gd name="adj1" fmla="val 6116"/>
              <a:gd name="adj2" fmla="val 508757"/>
              <a:gd name="adj3" fmla="val 21088665"/>
              <a:gd name="adj4" fmla="val 10800000"/>
              <a:gd name="adj5" fmla="val 1625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99592" y="5415607"/>
            <a:ext cx="2808312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依赖酋长组织军队</a:t>
            </a:r>
            <a:endParaRPr lang="zh-CN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9592" y="5991671"/>
            <a:ext cx="2808312" cy="461665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军队出现</a:t>
            </a:r>
            <a:endParaRPr lang="zh-CN" altLang="en-US" dirty="0"/>
          </a:p>
        </p:txBody>
      </p:sp>
      <p:sp>
        <p:nvSpPr>
          <p:cNvPr id="13" name="右箭头 12"/>
          <p:cNvSpPr/>
          <p:nvPr/>
        </p:nvSpPr>
        <p:spPr bwMode="auto">
          <a:xfrm>
            <a:off x="3707904" y="3399383"/>
            <a:ext cx="792088" cy="46166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44008" y="3399383"/>
            <a:ext cx="1728192" cy="461665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社会分工</a:t>
            </a:r>
            <a:endParaRPr lang="zh-CN" altLang="en-US" dirty="0"/>
          </a:p>
        </p:txBody>
      </p:sp>
      <p:sp>
        <p:nvSpPr>
          <p:cNvPr id="15" name="右箭头 14"/>
          <p:cNvSpPr/>
          <p:nvPr/>
        </p:nvSpPr>
        <p:spPr bwMode="auto">
          <a:xfrm rot="5400000">
            <a:off x="5266673" y="4043245"/>
            <a:ext cx="597261" cy="46166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39952" y="4623519"/>
            <a:ext cx="2808312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生产水平提高</a:t>
            </a:r>
            <a:endParaRPr lang="zh-CN" altLang="en-US" dirty="0"/>
          </a:p>
        </p:txBody>
      </p:sp>
      <p:sp>
        <p:nvSpPr>
          <p:cNvPr id="17" name="右箭头 16"/>
          <p:cNvSpPr/>
          <p:nvPr/>
        </p:nvSpPr>
        <p:spPr bwMode="auto">
          <a:xfrm>
            <a:off x="3923928" y="5703639"/>
            <a:ext cx="792088" cy="46166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860032" y="5520714"/>
            <a:ext cx="2808312" cy="830997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通过兼并其他部落获得更多资源</a:t>
            </a:r>
            <a:endParaRPr lang="zh-CN" altLang="en-US" dirty="0"/>
          </a:p>
        </p:txBody>
      </p:sp>
      <p:sp>
        <p:nvSpPr>
          <p:cNvPr id="20" name="圆角右箭头 19"/>
          <p:cNvSpPr/>
          <p:nvPr/>
        </p:nvSpPr>
        <p:spPr bwMode="auto">
          <a:xfrm flipH="1">
            <a:off x="3635896" y="2031231"/>
            <a:ext cx="3240360" cy="2448272"/>
          </a:xfrm>
          <a:prstGeom prst="bentArrow">
            <a:avLst>
              <a:gd name="adj1" fmla="val 8589"/>
              <a:gd name="adj2" fmla="val 10004"/>
              <a:gd name="adj3" fmla="val 23302"/>
              <a:gd name="adj4" fmla="val 26207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21" name="圆角右箭头 20"/>
          <p:cNvSpPr/>
          <p:nvPr/>
        </p:nvSpPr>
        <p:spPr bwMode="auto">
          <a:xfrm flipH="1">
            <a:off x="3635896" y="1599183"/>
            <a:ext cx="3960440" cy="3744416"/>
          </a:xfrm>
          <a:prstGeom prst="bentArrow">
            <a:avLst>
              <a:gd name="adj1" fmla="val 4149"/>
              <a:gd name="adj2" fmla="val 5564"/>
              <a:gd name="adj3" fmla="val 15532"/>
              <a:gd name="adj4" fmla="val 26207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xit" presetSubtype="2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Horizontal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0" grpId="0" animBg="1"/>
      <p:bldP spid="2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城市的出现</a:t>
            </a:r>
            <a:endParaRPr lang="zh-CN" altLang="en-US" dirty="0"/>
          </a:p>
        </p:txBody>
      </p:sp>
      <p:pic>
        <p:nvPicPr>
          <p:cNvPr id="4" name="内容占位符 3" descr="03偃师商城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654256" y="1828800"/>
            <a:ext cx="5835487" cy="4267200"/>
          </a:xfrm>
        </p:spPr>
      </p:pic>
      <p:sp>
        <p:nvSpPr>
          <p:cNvPr id="5" name="右箭头 4"/>
          <p:cNvSpPr/>
          <p:nvPr/>
        </p:nvSpPr>
        <p:spPr bwMode="auto">
          <a:xfrm>
            <a:off x="251520" y="3429000"/>
            <a:ext cx="3456384" cy="936104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87624" y="3687415"/>
            <a:ext cx="1656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人　　流</a:t>
            </a:r>
            <a:endParaRPr lang="zh-CN" altLang="en-US" dirty="0"/>
          </a:p>
        </p:txBody>
      </p:sp>
      <p:sp>
        <p:nvSpPr>
          <p:cNvPr id="7" name="右箭头 6"/>
          <p:cNvSpPr/>
          <p:nvPr/>
        </p:nvSpPr>
        <p:spPr bwMode="auto">
          <a:xfrm flipH="1">
            <a:off x="5436096" y="3429000"/>
            <a:ext cx="3312368" cy="936104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660232" y="3687415"/>
            <a:ext cx="1656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物　　流</a:t>
            </a:r>
            <a:endParaRPr lang="zh-CN" altLang="en-US" dirty="0"/>
          </a:p>
        </p:txBody>
      </p:sp>
      <p:sp>
        <p:nvSpPr>
          <p:cNvPr id="10" name="下箭头 9"/>
          <p:cNvSpPr/>
          <p:nvPr/>
        </p:nvSpPr>
        <p:spPr bwMode="auto">
          <a:xfrm>
            <a:off x="4067944" y="1484784"/>
            <a:ext cx="1008112" cy="1872208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328268" y="1689688"/>
            <a:ext cx="16561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能</a:t>
            </a:r>
            <a:endParaRPr lang="en-US" altLang="zh-CN" dirty="0" smtClean="0"/>
          </a:p>
          <a:p>
            <a:r>
              <a:rPr lang="zh-CN" altLang="en-US" dirty="0" smtClean="0"/>
              <a:t>量</a:t>
            </a:r>
            <a:endParaRPr lang="en-US" altLang="zh-CN" dirty="0" smtClean="0"/>
          </a:p>
          <a:p>
            <a:r>
              <a:rPr lang="zh-CN" altLang="en-US" dirty="0" smtClean="0"/>
              <a:t>流</a:t>
            </a:r>
            <a:endParaRPr lang="zh-CN" altLang="en-US" dirty="0"/>
          </a:p>
        </p:txBody>
      </p:sp>
      <p:sp>
        <p:nvSpPr>
          <p:cNvPr id="11" name="下箭头 10"/>
          <p:cNvSpPr/>
          <p:nvPr/>
        </p:nvSpPr>
        <p:spPr bwMode="auto">
          <a:xfrm flipV="1">
            <a:off x="3563888" y="4509120"/>
            <a:ext cx="1008112" cy="1872208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779912" y="5085184"/>
            <a:ext cx="5040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资</a:t>
            </a:r>
            <a:endParaRPr lang="en-US" altLang="zh-CN" dirty="0" smtClean="0"/>
          </a:p>
          <a:p>
            <a:r>
              <a:rPr lang="zh-CN" altLang="en-US" dirty="0" smtClean="0"/>
              <a:t>金</a:t>
            </a:r>
            <a:endParaRPr lang="en-US" altLang="zh-CN" dirty="0" smtClean="0"/>
          </a:p>
          <a:p>
            <a:r>
              <a:rPr lang="zh-CN" altLang="en-US" dirty="0" smtClean="0"/>
              <a:t>流</a:t>
            </a:r>
            <a:endParaRPr lang="zh-CN" altLang="en-US" dirty="0"/>
          </a:p>
        </p:txBody>
      </p:sp>
      <p:sp>
        <p:nvSpPr>
          <p:cNvPr id="13" name="下箭头 12"/>
          <p:cNvSpPr/>
          <p:nvPr/>
        </p:nvSpPr>
        <p:spPr bwMode="auto">
          <a:xfrm flipV="1">
            <a:off x="4572000" y="4509120"/>
            <a:ext cx="1008112" cy="1872208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788024" y="5085184"/>
            <a:ext cx="5040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信</a:t>
            </a:r>
            <a:endParaRPr lang="en-US" altLang="zh-CN" dirty="0" smtClean="0"/>
          </a:p>
          <a:p>
            <a:r>
              <a:rPr lang="zh-CN" altLang="en-US" dirty="0" smtClean="0"/>
              <a:t>息</a:t>
            </a:r>
            <a:endParaRPr lang="en-US" altLang="zh-CN" dirty="0" smtClean="0"/>
          </a:p>
          <a:p>
            <a:r>
              <a:rPr lang="zh-CN" altLang="en-US" dirty="0" smtClean="0"/>
              <a:t>流</a:t>
            </a:r>
            <a:endParaRPr lang="zh-CN" alt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animBg="1"/>
      <p:bldP spid="8" grpId="0"/>
      <p:bldP spid="10" grpId="0" animBg="1"/>
      <p:bldP spid="9" grpId="0"/>
      <p:bldP spid="11" grpId="0" animBg="1"/>
      <p:bldP spid="12" grpId="0"/>
      <p:bldP spid="13" grpId="0" animBg="1"/>
      <p:bldP spid="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第一批文明技术总结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117848" y="1340763"/>
          <a:ext cx="7126560" cy="52565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63280"/>
                <a:gridCol w="3563280"/>
              </a:tblGrid>
              <a:tr h="876098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/>
                        <a:t>技术</a:t>
                      </a:r>
                      <a:endParaRPr lang="zh-CN" altLang="en-US" sz="3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87609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latin typeface="微软雅黑" pitchFamily="34" charset="-122"/>
                          <a:ea typeface="微软雅黑" pitchFamily="34" charset="-122"/>
                        </a:rPr>
                        <a:t>专制</a:t>
                      </a:r>
                      <a:endParaRPr lang="zh-CN" altLang="en-US" sz="32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latin typeface="微软雅黑" pitchFamily="34" charset="-122"/>
                          <a:ea typeface="微软雅黑" pitchFamily="34" charset="-122"/>
                        </a:rPr>
                        <a:t>财产等级制</a:t>
                      </a:r>
                      <a:endParaRPr lang="zh-CN" altLang="en-US" sz="32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</a:tr>
              <a:tr h="87609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latin typeface="微软雅黑" pitchFamily="34" charset="-122"/>
                          <a:ea typeface="微软雅黑" pitchFamily="34" charset="-122"/>
                        </a:rPr>
                        <a:t>法律制度</a:t>
                      </a:r>
                      <a:endParaRPr lang="zh-CN" altLang="en-US" sz="32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latin typeface="微软雅黑" pitchFamily="34" charset="-122"/>
                          <a:ea typeface="微软雅黑" pitchFamily="34" charset="-122"/>
                        </a:rPr>
                        <a:t>宗教</a:t>
                      </a:r>
                      <a:endParaRPr lang="zh-CN" altLang="en-US" sz="32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</a:tr>
              <a:tr h="87609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latin typeface="微软雅黑" pitchFamily="34" charset="-122"/>
                          <a:ea typeface="微软雅黑" pitchFamily="34" charset="-122"/>
                        </a:rPr>
                        <a:t>税收</a:t>
                      </a:r>
                      <a:endParaRPr lang="zh-CN" altLang="en-US" sz="32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latin typeface="微软雅黑" pitchFamily="34" charset="-122"/>
                          <a:ea typeface="微软雅黑" pitchFamily="34" charset="-122"/>
                        </a:rPr>
                        <a:t>社会分工</a:t>
                      </a:r>
                      <a:endParaRPr lang="zh-CN" altLang="en-US" sz="32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</a:tr>
              <a:tr h="87609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latin typeface="微软雅黑" pitchFamily="34" charset="-122"/>
                          <a:ea typeface="微软雅黑" pitchFamily="34" charset="-122"/>
                        </a:rPr>
                        <a:t>公共服务</a:t>
                      </a:r>
                      <a:endParaRPr lang="zh-CN" altLang="en-US" sz="32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latin typeface="微软雅黑" pitchFamily="34" charset="-122"/>
                          <a:ea typeface="微软雅黑" pitchFamily="34" charset="-122"/>
                        </a:rPr>
                        <a:t>军队建设</a:t>
                      </a:r>
                      <a:endParaRPr lang="zh-CN" altLang="en-US" sz="32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</a:tr>
              <a:tr h="87609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latin typeface="微软雅黑" pitchFamily="34" charset="-122"/>
                          <a:ea typeface="微软雅黑" pitchFamily="34" charset="-122"/>
                        </a:rPr>
                        <a:t>世袭制</a:t>
                      </a:r>
                      <a:endParaRPr lang="zh-CN" altLang="en-US" sz="32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latin typeface="微软雅黑" pitchFamily="34" charset="-122"/>
                          <a:ea typeface="微软雅黑" pitchFamily="34" charset="-122"/>
                        </a:rPr>
                        <a:t>城市化</a:t>
                      </a:r>
                      <a:endParaRPr lang="zh-CN" altLang="en-US" sz="320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第二批“文明技术”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举贤制</a:t>
            </a:r>
            <a:endParaRPr lang="en-US" altLang="zh-CN" dirty="0" smtClean="0"/>
          </a:p>
          <a:p>
            <a:r>
              <a:rPr lang="zh-CN" altLang="en-US" dirty="0" smtClean="0"/>
              <a:t>文字</a:t>
            </a:r>
            <a:endParaRPr lang="en-US" altLang="zh-CN" dirty="0" smtClean="0"/>
          </a:p>
          <a:p>
            <a:r>
              <a:rPr lang="zh-CN" altLang="en-US" dirty="0" smtClean="0"/>
              <a:t>明显的等级制度</a:t>
            </a:r>
            <a:endParaRPr lang="en-US" altLang="zh-CN" dirty="0" smtClean="0"/>
          </a:p>
          <a:p>
            <a:r>
              <a:rPr lang="zh-CN" altLang="en-US" dirty="0" smtClean="0"/>
              <a:t>国家</a:t>
            </a:r>
            <a:endParaRPr lang="zh-CN" altLang="en-US" dirty="0"/>
          </a:p>
        </p:txBody>
      </p:sp>
      <p:pic>
        <p:nvPicPr>
          <p:cNvPr id="4" name="图片 3" descr="03升迁版204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860032" y="1412776"/>
            <a:ext cx="3902308" cy="4968552"/>
          </a:xfrm>
          <a:prstGeom prst="rect">
            <a:avLst/>
          </a:prstGeom>
        </p:spPr>
      </p:pic>
      <p:pic>
        <p:nvPicPr>
          <p:cNvPr id="5" name="图片 4" descr="03升迁版2048失败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60032" y="1412776"/>
            <a:ext cx="3903007" cy="4995267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人类最早知道的化学元素</a:t>
            </a:r>
            <a:endParaRPr lang="zh-CN" altLang="en-US" dirty="0"/>
          </a:p>
        </p:txBody>
      </p:sp>
      <p:pic>
        <p:nvPicPr>
          <p:cNvPr id="4" name="内容占位符 3" descr="05元素周期表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1390650"/>
            <a:ext cx="9128345" cy="5134694"/>
          </a:xfrm>
        </p:spPr>
      </p:pic>
      <p:sp>
        <p:nvSpPr>
          <p:cNvPr id="5" name="矩形 4"/>
          <p:cNvSpPr/>
          <p:nvPr/>
        </p:nvSpPr>
        <p:spPr bwMode="auto">
          <a:xfrm>
            <a:off x="5004048" y="2996952"/>
            <a:ext cx="432048" cy="1296144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3707904" y="2924944"/>
            <a:ext cx="432048" cy="432048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8" name="矩形 7"/>
          <p:cNvSpPr/>
          <p:nvPr/>
        </p:nvSpPr>
        <p:spPr bwMode="auto">
          <a:xfrm>
            <a:off x="6300192" y="3429000"/>
            <a:ext cx="432048" cy="432048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6300192" y="3861048"/>
            <a:ext cx="432048" cy="432048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10" name="矩形 9"/>
          <p:cNvSpPr/>
          <p:nvPr/>
        </p:nvSpPr>
        <p:spPr bwMode="auto">
          <a:xfrm>
            <a:off x="6300192" y="2132856"/>
            <a:ext cx="432048" cy="432048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11" name="矩形 10"/>
          <p:cNvSpPr/>
          <p:nvPr/>
        </p:nvSpPr>
        <p:spPr bwMode="auto">
          <a:xfrm>
            <a:off x="7164288" y="2492896"/>
            <a:ext cx="432048" cy="432048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12" name="矩形 11"/>
          <p:cNvSpPr/>
          <p:nvPr/>
        </p:nvSpPr>
        <p:spPr bwMode="auto">
          <a:xfrm>
            <a:off x="5436096" y="3861048"/>
            <a:ext cx="432048" cy="432048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13" name="矩形 12"/>
          <p:cNvSpPr/>
          <p:nvPr/>
        </p:nvSpPr>
        <p:spPr bwMode="auto">
          <a:xfrm>
            <a:off x="5436096" y="2996952"/>
            <a:ext cx="432048" cy="432048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14" name="矩形 13"/>
          <p:cNvSpPr/>
          <p:nvPr/>
        </p:nvSpPr>
        <p:spPr bwMode="auto">
          <a:xfrm>
            <a:off x="6732240" y="3429000"/>
            <a:ext cx="432048" cy="432048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15" name="矩形 14"/>
          <p:cNvSpPr/>
          <p:nvPr/>
        </p:nvSpPr>
        <p:spPr bwMode="auto">
          <a:xfrm>
            <a:off x="6732240" y="2996952"/>
            <a:ext cx="432048" cy="432048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冶金术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5536" y="1412776"/>
            <a:ext cx="8424936" cy="5112568"/>
          </a:xfrm>
        </p:spPr>
        <p:txBody>
          <a:bodyPr>
            <a:normAutofit lnSpcReduction="10000"/>
          </a:bodyPr>
          <a:lstStyle/>
          <a:p>
            <a:r>
              <a:rPr lang="zh-CN" altLang="en-US" b="1" dirty="0" smtClean="0"/>
              <a:t>天然单质：</a:t>
            </a:r>
            <a:r>
              <a:rPr lang="zh-CN" altLang="en-US" dirty="0" smtClean="0"/>
              <a:t>金，银（部分），铜（少量），铁（极少量），硫</a:t>
            </a:r>
            <a:endParaRPr lang="en-US" altLang="zh-CN" dirty="0" smtClean="0"/>
          </a:p>
          <a:p>
            <a:r>
              <a:rPr lang="zh-CN" altLang="en-US" b="1" dirty="0" smtClean="0"/>
              <a:t>极易制备的单质：</a:t>
            </a:r>
            <a:r>
              <a:rPr lang="zh-CN" altLang="en-US" dirty="0" smtClean="0"/>
              <a:t>碳，汞</a:t>
            </a:r>
            <a:endParaRPr lang="en-US" altLang="zh-CN" dirty="0" smtClean="0"/>
          </a:p>
          <a:p>
            <a:r>
              <a:rPr lang="zh-CN" altLang="en-US" b="1" dirty="0" smtClean="0"/>
              <a:t>略难制备的单质：</a:t>
            </a:r>
            <a:r>
              <a:rPr lang="zh-CN" altLang="en-US" dirty="0" smtClean="0"/>
              <a:t>铜，锡，铅，银</a:t>
            </a:r>
            <a:endParaRPr lang="en-US" altLang="zh-CN" dirty="0" smtClean="0"/>
          </a:p>
          <a:p>
            <a:r>
              <a:rPr lang="zh-CN" altLang="en-US" b="1" dirty="0" smtClean="0"/>
              <a:t>较难制备的单质：</a:t>
            </a:r>
            <a:r>
              <a:rPr lang="zh-CN" altLang="en-US" dirty="0" smtClean="0"/>
              <a:t>铁</a:t>
            </a:r>
            <a:endParaRPr lang="en-US" altLang="zh-CN" dirty="0" smtClean="0"/>
          </a:p>
          <a:p>
            <a:r>
              <a:rPr lang="zh-CN" altLang="en-US" b="1" dirty="0" smtClean="0"/>
              <a:t>常见合金：</a:t>
            </a:r>
            <a:endParaRPr lang="en-US" altLang="zh-CN" b="1" dirty="0" smtClean="0"/>
          </a:p>
          <a:p>
            <a:pPr lvl="1"/>
            <a:r>
              <a:rPr lang="zh-CN" altLang="en-US" dirty="0" smtClean="0"/>
              <a:t>钢（铁</a:t>
            </a:r>
            <a:r>
              <a:rPr lang="en-US" altLang="zh-CN" dirty="0" smtClean="0"/>
              <a:t>+</a:t>
            </a:r>
            <a:r>
              <a:rPr lang="zh-CN" altLang="en-US" dirty="0" smtClean="0"/>
              <a:t>碳）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青铜（铜</a:t>
            </a:r>
            <a:r>
              <a:rPr lang="en-US" altLang="zh-CN" dirty="0" smtClean="0"/>
              <a:t>+</a:t>
            </a:r>
            <a:r>
              <a:rPr lang="zh-CN" altLang="en-US" dirty="0" smtClean="0"/>
              <a:t>锡</a:t>
            </a:r>
            <a:r>
              <a:rPr lang="en-US" altLang="zh-CN" dirty="0" smtClean="0"/>
              <a:t>/</a:t>
            </a:r>
            <a:r>
              <a:rPr lang="zh-CN" altLang="en-US" dirty="0" smtClean="0"/>
              <a:t>铅</a:t>
            </a:r>
            <a:r>
              <a:rPr lang="en-US" altLang="zh-CN" dirty="0" smtClean="0"/>
              <a:t>/</a:t>
            </a:r>
            <a:r>
              <a:rPr lang="zh-CN" altLang="en-US" dirty="0" smtClean="0"/>
              <a:t>砷），黄铜（铜</a:t>
            </a:r>
            <a:r>
              <a:rPr lang="en-US" altLang="zh-CN" dirty="0" smtClean="0"/>
              <a:t>+</a:t>
            </a:r>
            <a:r>
              <a:rPr lang="zh-CN" altLang="en-US" dirty="0" smtClean="0"/>
              <a:t>锌），白铜（铜</a:t>
            </a:r>
            <a:r>
              <a:rPr lang="en-US" altLang="zh-CN" dirty="0" smtClean="0"/>
              <a:t>+</a:t>
            </a:r>
            <a:r>
              <a:rPr lang="zh-CN" altLang="en-US" dirty="0" smtClean="0"/>
              <a:t>镍）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汞齐</a:t>
            </a:r>
            <a:endParaRPr lang="en-US" altLang="zh-CN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青铜时代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1520" y="1340768"/>
            <a:ext cx="8568952" cy="5256584"/>
          </a:xfrm>
        </p:spPr>
        <p:txBody>
          <a:bodyPr/>
          <a:lstStyle/>
          <a:p>
            <a:r>
              <a:rPr lang="zh-CN" altLang="en-US" dirty="0" smtClean="0"/>
              <a:t>铜石并用时代</a:t>
            </a:r>
            <a:endParaRPr lang="en-US" altLang="zh-CN" dirty="0" smtClean="0"/>
          </a:p>
          <a:p>
            <a:r>
              <a:rPr lang="zh-CN" altLang="en-US" b="1" dirty="0" smtClean="0"/>
              <a:t>最早的青铜</a:t>
            </a:r>
            <a:endParaRPr lang="en-US" altLang="zh-CN" b="1" dirty="0" smtClean="0"/>
          </a:p>
          <a:p>
            <a:pPr lvl="1"/>
            <a:r>
              <a:rPr lang="zh-CN" altLang="en-US" dirty="0" smtClean="0"/>
              <a:t>公元前</a:t>
            </a:r>
            <a:r>
              <a:rPr lang="en-US" altLang="zh-CN" dirty="0" smtClean="0"/>
              <a:t>4000</a:t>
            </a:r>
            <a:r>
              <a:rPr lang="zh-CN" altLang="en-US" dirty="0" smtClean="0"/>
              <a:t>年，迈科普文明（砷青铜）</a:t>
            </a:r>
            <a:endParaRPr lang="en-US" altLang="zh-CN" dirty="0" smtClean="0"/>
          </a:p>
          <a:p>
            <a:r>
              <a:rPr lang="zh-CN" altLang="en-US" b="1" dirty="0" smtClean="0"/>
              <a:t>最早的真正青铜</a:t>
            </a:r>
            <a:endParaRPr lang="en-US" altLang="zh-CN" b="1" dirty="0" smtClean="0"/>
          </a:p>
          <a:p>
            <a:pPr lvl="1"/>
            <a:r>
              <a:rPr lang="zh-CN" altLang="en-US" dirty="0" smtClean="0"/>
              <a:t>公元前</a:t>
            </a:r>
            <a:r>
              <a:rPr lang="en-US" altLang="zh-CN" dirty="0" smtClean="0"/>
              <a:t>3300</a:t>
            </a:r>
            <a:r>
              <a:rPr lang="zh-CN" altLang="en-US" dirty="0" smtClean="0"/>
              <a:t>年，安纳托利亚（今土耳其）</a:t>
            </a:r>
            <a:endParaRPr lang="en-US" altLang="zh-CN" dirty="0" smtClean="0"/>
          </a:p>
          <a:p>
            <a:r>
              <a:rPr lang="zh-CN" altLang="en-US" b="1" dirty="0" smtClean="0"/>
              <a:t>中国最早的青铜器</a:t>
            </a:r>
            <a:endParaRPr lang="en-US" altLang="zh-CN" b="1" dirty="0" smtClean="0"/>
          </a:p>
          <a:p>
            <a:pPr lvl="1"/>
            <a:r>
              <a:rPr lang="zh-CN" altLang="en-US" dirty="0" smtClean="0"/>
              <a:t>公元前</a:t>
            </a:r>
            <a:r>
              <a:rPr lang="en-US" altLang="zh-CN" dirty="0" smtClean="0"/>
              <a:t>2000</a:t>
            </a:r>
            <a:r>
              <a:rPr lang="zh-CN" altLang="en-US" dirty="0" smtClean="0"/>
              <a:t>年马家窑文化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4" name="图片 3" descr="05马家窑青铜小刀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84176" y="4135181"/>
            <a:ext cx="5868144" cy="2722819"/>
          </a:xfrm>
          <a:prstGeom prst="rect">
            <a:avLst/>
          </a:prstGeom>
        </p:spPr>
      </p:pic>
      <p:pic>
        <p:nvPicPr>
          <p:cNvPr id="5" name="Picture 4" descr="IE_expansion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67744" y="4077072"/>
            <a:ext cx="4550608" cy="2780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商代青铜器</a:t>
            </a:r>
            <a:endParaRPr lang="zh-CN" altLang="en-US" dirty="0"/>
          </a:p>
        </p:txBody>
      </p:sp>
      <p:pic>
        <p:nvPicPr>
          <p:cNvPr id="6" name="内容占位符 5" descr="05后母戊鼎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611560" y="1828800"/>
            <a:ext cx="3545257" cy="4267200"/>
          </a:xfrm>
        </p:spPr>
      </p:pic>
      <p:pic>
        <p:nvPicPr>
          <p:cNvPr id="7" name="内容占位符 6" descr="05四羊方尊.jpg"/>
          <p:cNvPicPr>
            <a:picLocks noGrp="1" noChangeAspect="1"/>
          </p:cNvPicPr>
          <p:nvPr>
            <p:ph sz="half" idx="2"/>
          </p:nvPr>
        </p:nvPicPr>
        <p:blipFill>
          <a:blip r:embed="rId3" cstate="print"/>
          <a:stretch>
            <a:fillRect/>
          </a:stretch>
        </p:blipFill>
        <p:spPr>
          <a:xfrm>
            <a:off x="4499992" y="1844824"/>
            <a:ext cx="4090814" cy="4176464"/>
          </a:xfr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主要阅读书目</a:t>
            </a:r>
            <a:endParaRPr lang="zh-CN" altLang="en-US" dirty="0"/>
          </a:p>
        </p:txBody>
      </p:sp>
      <p:pic>
        <p:nvPicPr>
          <p:cNvPr id="6" name="内容占位符 5" descr="万年的竞争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467544" y="1839144"/>
            <a:ext cx="4254152" cy="4254152"/>
          </a:xfrm>
        </p:spPr>
      </p:pic>
      <p:pic>
        <p:nvPicPr>
          <p:cNvPr id="7" name="内容占位符 6" descr="02什么是科学？.jpg"/>
          <p:cNvPicPr>
            <a:picLocks noGrp="1" noChangeAspect="1"/>
          </p:cNvPicPr>
          <p:nvPr>
            <p:ph sz="half" idx="2"/>
          </p:nvPr>
        </p:nvPicPr>
        <p:blipFill>
          <a:blip r:embed="rId3" cstate="print"/>
          <a:stretch>
            <a:fillRect/>
          </a:stretch>
        </p:blipFill>
        <p:spPr>
          <a:xfrm>
            <a:off x="4982066" y="1828800"/>
            <a:ext cx="3142268" cy="42672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冶金经验总结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金有六齐：六分其金而锡居一，谓之钟鼎之齐；五分其金而锡居一，谓之斧斤之齐；四分其金而锡居一，谓之戈戟之齐；三分其金而锡居一，谓之大刃之齐；五分其金而锡居二，谓之削杀矢之齐；金锡半，谓之鉴燧之齐。</a:t>
            </a:r>
            <a:endParaRPr lang="en-US" altLang="zh-CN" dirty="0" smtClean="0"/>
          </a:p>
          <a:p>
            <a:pPr algn="r"/>
            <a:r>
              <a:rPr lang="en-US" altLang="zh-CN" dirty="0" smtClean="0"/>
              <a:t>——《</a:t>
            </a:r>
            <a:r>
              <a:rPr lang="zh-CN" altLang="en-US" dirty="0" smtClean="0"/>
              <a:t>周礼</a:t>
            </a:r>
            <a:r>
              <a:rPr lang="en-US" altLang="zh-CN" dirty="0" smtClean="0"/>
              <a:t>·</a:t>
            </a:r>
            <a:r>
              <a:rPr lang="zh-CN" altLang="en-US" dirty="0" smtClean="0"/>
              <a:t>考工记</a:t>
            </a:r>
            <a:r>
              <a:rPr lang="en-US" altLang="zh-CN" dirty="0" smtClean="0"/>
              <a:t>》</a:t>
            </a:r>
            <a:endParaRPr lang="zh-CN" alt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钢铁冶炼技术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/>
            <a:r>
              <a:rPr lang="zh-CN" altLang="en-US" b="1" dirty="0" smtClean="0"/>
              <a:t>世界最早：</a:t>
            </a:r>
            <a:r>
              <a:rPr lang="zh-CN" altLang="en-US" dirty="0" smtClean="0"/>
              <a:t>小亚细亚赫梯人（前</a:t>
            </a:r>
            <a:r>
              <a:rPr lang="en-US" altLang="zh-CN" dirty="0" smtClean="0"/>
              <a:t>1400</a:t>
            </a:r>
            <a:r>
              <a:rPr lang="zh-CN" altLang="en-US" dirty="0" smtClean="0"/>
              <a:t>年）</a:t>
            </a:r>
            <a:endParaRPr lang="en-US" altLang="zh-CN" dirty="0" smtClean="0"/>
          </a:p>
          <a:p>
            <a:r>
              <a:rPr lang="zh-CN" altLang="en-US" b="1" dirty="0" smtClean="0"/>
              <a:t>中国最早：</a:t>
            </a:r>
            <a:r>
              <a:rPr lang="zh-CN" altLang="en-US" dirty="0" smtClean="0"/>
              <a:t>西周中晚期</a:t>
            </a:r>
            <a:endParaRPr lang="en-US" altLang="zh-CN" dirty="0" smtClean="0"/>
          </a:p>
          <a:p>
            <a:r>
              <a:rPr lang="zh-CN" altLang="en-US" dirty="0" smtClean="0"/>
              <a:t>“块炼铁”和“生铁”</a:t>
            </a:r>
            <a:endParaRPr lang="en-US" altLang="zh-CN" dirty="0" smtClean="0"/>
          </a:p>
          <a:p>
            <a:r>
              <a:rPr lang="zh-CN" altLang="en-US" dirty="0" smtClean="0"/>
              <a:t>炼钢术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7" name="图片 6" descr="05西周铜柄铁剑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376264" y="4293096"/>
            <a:ext cx="4572000" cy="208597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石灰胶凝材料的发明</a:t>
            </a:r>
            <a:endParaRPr lang="zh-CN" altLang="en-US" dirty="0"/>
          </a:p>
        </p:txBody>
      </p:sp>
      <p:pic>
        <p:nvPicPr>
          <p:cNvPr id="5" name="内容占位符 4" descr="05古罗马高架水渠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251520" y="1700808"/>
            <a:ext cx="4320480" cy="3240360"/>
          </a:xfrm>
        </p:spPr>
      </p:pic>
      <p:pic>
        <p:nvPicPr>
          <p:cNvPr id="6" name="内容占位符 5" descr="05古罗马竞技场.jpg"/>
          <p:cNvPicPr>
            <a:picLocks noGrp="1" noChangeAspect="1"/>
          </p:cNvPicPr>
          <p:nvPr>
            <p:ph sz="half" idx="2"/>
          </p:nvPr>
        </p:nvPicPr>
        <p:blipFill>
          <a:blip r:embed="rId3" cstate="print"/>
          <a:stretch>
            <a:fillRect/>
          </a:stretch>
        </p:blipFill>
        <p:spPr>
          <a:xfrm>
            <a:off x="4644008" y="3645024"/>
            <a:ext cx="4320480" cy="2535720"/>
          </a:xfr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炼金术和炼丹术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685800" y="1340768"/>
            <a:ext cx="8062664" cy="4267200"/>
          </a:xfrm>
        </p:spPr>
        <p:txBody>
          <a:bodyPr/>
          <a:lstStyle/>
          <a:p>
            <a:r>
              <a:rPr lang="zh-CN" altLang="en-US" dirty="0" smtClean="0"/>
              <a:t>炼金术：用“贱金属”炼制“贵金属”</a:t>
            </a:r>
            <a:endParaRPr lang="en-US" altLang="zh-CN" dirty="0" smtClean="0"/>
          </a:p>
          <a:p>
            <a:r>
              <a:rPr lang="zh-CN" altLang="en-US" dirty="0" smtClean="0"/>
              <a:t>炼丹术：用矿物炼制金丹，使人长生不老</a:t>
            </a:r>
            <a:endParaRPr lang="en-US" altLang="zh-CN" dirty="0" smtClean="0"/>
          </a:p>
          <a:p>
            <a:r>
              <a:rPr lang="en-US" altLang="zh-CN" dirty="0" err="1" smtClean="0"/>
              <a:t>HgS</a:t>
            </a:r>
            <a:r>
              <a:rPr lang="en-US" altLang="zh-CN" dirty="0" smtClean="0"/>
              <a:t> </a:t>
            </a:r>
            <a:r>
              <a:rPr lang="zh-CN" altLang="en-US" dirty="0" smtClean="0"/>
              <a:t>←→ </a:t>
            </a:r>
            <a:r>
              <a:rPr lang="en-US" altLang="zh-CN" dirty="0" smtClean="0"/>
              <a:t>Hg + S</a:t>
            </a:r>
            <a:endParaRPr lang="zh-CN" altLang="en-US" dirty="0"/>
          </a:p>
        </p:txBody>
      </p:sp>
      <p:pic>
        <p:nvPicPr>
          <p:cNvPr id="7" name="图片 6" descr="05硫化汞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36512" y="3140968"/>
            <a:ext cx="3359522" cy="2360320"/>
          </a:xfrm>
          <a:prstGeom prst="rect">
            <a:avLst/>
          </a:prstGeom>
        </p:spPr>
      </p:pic>
      <p:pic>
        <p:nvPicPr>
          <p:cNvPr id="8" name="图片 7" descr="05硫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275856" y="4221088"/>
            <a:ext cx="3017062" cy="2636912"/>
          </a:xfrm>
          <a:prstGeom prst="rect">
            <a:avLst/>
          </a:prstGeom>
        </p:spPr>
      </p:pic>
      <p:pic>
        <p:nvPicPr>
          <p:cNvPr id="9" name="图片 8" descr="05汞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291064" y="2996952"/>
            <a:ext cx="2852936" cy="2852936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炼金（丹）术文化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1520" y="1340768"/>
            <a:ext cx="4896544" cy="5328592"/>
          </a:xfrm>
        </p:spPr>
        <p:txBody>
          <a:bodyPr/>
          <a:lstStyle/>
          <a:p>
            <a:r>
              <a:rPr lang="zh-CN" altLang="en-US" dirty="0" smtClean="0"/>
              <a:t>“散步”</a:t>
            </a:r>
            <a:endParaRPr lang="en-US" altLang="zh-CN" dirty="0" smtClean="0"/>
          </a:p>
          <a:p>
            <a:r>
              <a:rPr lang="en-US" altLang="zh-CN" dirty="0" smtClean="0"/>
              <a:t>GRE</a:t>
            </a:r>
            <a:r>
              <a:rPr lang="zh-CN" altLang="en-US" dirty="0" smtClean="0"/>
              <a:t>类比：</a:t>
            </a:r>
            <a:r>
              <a:rPr lang="en-US" altLang="zh-CN" dirty="0" smtClean="0"/>
              <a:t>Alchemy : Chemistry = Astrology : Astronomy</a:t>
            </a:r>
          </a:p>
          <a:p>
            <a:r>
              <a:rPr lang="en-US" altLang="zh-CN" dirty="0" smtClean="0"/>
              <a:t>Alcohol, alkali, alembic vs. Al-</a:t>
            </a:r>
            <a:r>
              <a:rPr lang="en-US" altLang="zh-CN" dirty="0" err="1" smtClean="0"/>
              <a:t>Quaeda</a:t>
            </a:r>
            <a:endParaRPr lang="en-US" altLang="zh-CN" dirty="0" smtClean="0"/>
          </a:p>
        </p:txBody>
      </p:sp>
      <p:pic>
        <p:nvPicPr>
          <p:cNvPr id="4" name="图片 3" descr="05哈利波特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364088" y="1268760"/>
            <a:ext cx="3582144" cy="5373216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冶金与石灰在战争中的应用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685800" y="1196752"/>
            <a:ext cx="7772400" cy="4104456"/>
          </a:xfrm>
        </p:spPr>
        <p:txBody>
          <a:bodyPr/>
          <a:lstStyle/>
          <a:p>
            <a:r>
              <a:rPr lang="zh-CN" altLang="en-US" dirty="0" smtClean="0"/>
              <a:t>欧洲：铁矿石质量好，块炼铁兵器在公元前</a:t>
            </a:r>
            <a:r>
              <a:rPr lang="en-US" altLang="zh-CN" dirty="0" smtClean="0"/>
              <a:t>6–5</a:t>
            </a:r>
            <a:r>
              <a:rPr lang="zh-CN" altLang="en-US" dirty="0" smtClean="0"/>
              <a:t>世纪即已普及，但强度不高</a:t>
            </a:r>
            <a:endParaRPr lang="en-US" altLang="zh-CN" dirty="0" smtClean="0"/>
          </a:p>
          <a:p>
            <a:r>
              <a:rPr lang="zh-CN" altLang="en-US" dirty="0" smtClean="0"/>
              <a:t>中国：铁矿石质量差，到西汉初年仍以青铜兵器为主，但强度较高</a:t>
            </a:r>
            <a:endParaRPr lang="en-US" altLang="zh-CN" dirty="0" smtClean="0"/>
          </a:p>
          <a:p>
            <a:r>
              <a:rPr lang="zh-CN" altLang="en-US" dirty="0" smtClean="0"/>
              <a:t>西汉发明炒钢、淬火等工艺，铁兵器得以普及并有很高强度</a:t>
            </a:r>
            <a:endParaRPr lang="zh-CN" altLang="en-US" dirty="0"/>
          </a:p>
        </p:txBody>
      </p:sp>
      <p:pic>
        <p:nvPicPr>
          <p:cNvPr id="6" name="图片 5" descr="05古罗马与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63688" y="4393954"/>
            <a:ext cx="5688632" cy="2464046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游牧社会的出现</a:t>
            </a:r>
            <a:endParaRPr lang="zh-CN" altLang="en-US" dirty="0"/>
          </a:p>
        </p:txBody>
      </p:sp>
      <p:pic>
        <p:nvPicPr>
          <p:cNvPr id="4" name="内容占位符 3" descr="05西汉地图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827584" y="1386242"/>
            <a:ext cx="7469626" cy="5139102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游牧社会的出现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游牧的本质：食利不食本</a:t>
            </a:r>
            <a:endParaRPr lang="en-US" altLang="zh-CN" dirty="0" smtClean="0"/>
          </a:p>
          <a:p>
            <a:r>
              <a:rPr lang="zh-CN" altLang="en-US" dirty="0" smtClean="0"/>
              <a:t>气候变化是根本原因</a:t>
            </a:r>
            <a:endParaRPr lang="en-US" altLang="zh-CN" dirty="0" smtClean="0"/>
          </a:p>
          <a:p>
            <a:r>
              <a:rPr lang="zh-CN" altLang="en-US" dirty="0" smtClean="0"/>
              <a:t>农耕→半农半牧→游牧</a:t>
            </a:r>
            <a:endParaRPr lang="en-US" altLang="zh-CN" dirty="0" smtClean="0"/>
          </a:p>
          <a:p>
            <a:r>
              <a:rPr lang="zh-CN" altLang="en-US" dirty="0" smtClean="0"/>
              <a:t>游团和部落为天然形态</a:t>
            </a:r>
            <a:endParaRPr lang="en-US" altLang="zh-CN" dirty="0" smtClean="0"/>
          </a:p>
          <a:p>
            <a:r>
              <a:rPr lang="zh-CN" altLang="en-US" dirty="0" smtClean="0"/>
              <a:t>“国家是逼出来的”</a:t>
            </a:r>
            <a:endParaRPr lang="en-US" altLang="zh-CN" dirty="0" smtClean="0"/>
          </a:p>
          <a:p>
            <a:r>
              <a:rPr lang="zh-CN" altLang="en-US" dirty="0" smtClean="0"/>
              <a:t>追求更好的生活</a:t>
            </a:r>
            <a:endParaRPr lang="zh-CN" altLang="en-US" dirty="0"/>
          </a:p>
        </p:txBody>
      </p:sp>
      <p:pic>
        <p:nvPicPr>
          <p:cNvPr id="4" name="图片 3" descr="05游牧者的抉择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84168" y="2016224"/>
            <a:ext cx="2657475" cy="34290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3528" y="152400"/>
            <a:ext cx="8424936" cy="1143000"/>
          </a:xfrm>
        </p:spPr>
        <p:txBody>
          <a:bodyPr/>
          <a:lstStyle/>
          <a:p>
            <a:r>
              <a:rPr lang="zh-CN" altLang="en-US" dirty="0" smtClean="0"/>
              <a:t>欧亚游牧部落连环大迁徙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552" y="1340768"/>
            <a:ext cx="8280920" cy="4267200"/>
          </a:xfrm>
        </p:spPr>
        <p:txBody>
          <a:bodyPr/>
          <a:lstStyle/>
          <a:p>
            <a:r>
              <a:rPr lang="zh-CN" altLang="en-US" dirty="0" smtClean="0"/>
              <a:t>公元</a:t>
            </a:r>
            <a:r>
              <a:rPr lang="en-US" altLang="zh-CN" dirty="0" smtClean="0"/>
              <a:t>1</a:t>
            </a:r>
            <a:r>
              <a:rPr lang="zh-CN" altLang="en-US" dirty="0" smtClean="0"/>
              <a:t>世纪汉逐北匈奴</a:t>
            </a:r>
            <a:endParaRPr lang="en-US" altLang="zh-CN" dirty="0" smtClean="0"/>
          </a:p>
          <a:p>
            <a:r>
              <a:rPr lang="zh-CN" altLang="en-US" dirty="0" smtClean="0"/>
              <a:t>匈奴在</a:t>
            </a:r>
            <a:r>
              <a:rPr lang="en-US" altLang="zh-CN" dirty="0" smtClean="0"/>
              <a:t>4</a:t>
            </a:r>
            <a:r>
              <a:rPr lang="zh-CN" altLang="en-US" dirty="0" smtClean="0"/>
              <a:t>世纪辗转迁移到东欧</a:t>
            </a:r>
            <a:endParaRPr lang="en-US" altLang="zh-CN" dirty="0" smtClean="0"/>
          </a:p>
          <a:p>
            <a:r>
              <a:rPr lang="zh-CN" altLang="en-US" dirty="0" smtClean="0"/>
              <a:t>哥特人、汪达尔人等被迫西迁，灭亡西罗马</a:t>
            </a:r>
            <a:endParaRPr lang="zh-CN" altLang="en-US" dirty="0"/>
          </a:p>
        </p:txBody>
      </p:sp>
      <p:pic>
        <p:nvPicPr>
          <p:cNvPr id="4" name="图片 3" descr="05匈奴迁徙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79712" y="3367862"/>
            <a:ext cx="5400600" cy="3490138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技术 </a:t>
            </a:r>
            <a:r>
              <a:rPr lang="en-US" altLang="zh-CN" dirty="0" err="1" smtClean="0"/>
              <a:t>vs</a:t>
            </a:r>
            <a:r>
              <a:rPr lang="en-US" altLang="zh-CN" dirty="0" smtClean="0"/>
              <a:t> </a:t>
            </a:r>
            <a:r>
              <a:rPr lang="zh-CN" altLang="en-US" dirty="0" smtClean="0"/>
              <a:t>科学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323528" y="1556792"/>
          <a:ext cx="8424936" cy="48024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756"/>
                <a:gridCol w="2965764"/>
                <a:gridCol w="3744416"/>
              </a:tblGrid>
              <a:tr h="722751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技术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科学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722751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/>
                        <a:t>核心问题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怎么做（</a:t>
                      </a:r>
                      <a:r>
                        <a:rPr lang="en-US" altLang="zh-CN" dirty="0" smtClean="0"/>
                        <a:t>how to do</a:t>
                      </a:r>
                      <a:r>
                        <a:rPr lang="zh-CN" altLang="en-US" dirty="0" smtClean="0"/>
                        <a:t>）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怎么知道（</a:t>
                      </a:r>
                      <a:r>
                        <a:rPr lang="en-US" altLang="zh-CN" dirty="0" smtClean="0"/>
                        <a:t>how to know</a:t>
                      </a:r>
                      <a:r>
                        <a:rPr lang="zh-CN" altLang="en-US" dirty="0" smtClean="0"/>
                        <a:t>）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722751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/>
                        <a:t>主要衡量标准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是否更有效地达到了目的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是否把知识组织成统一合理的体系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722751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/>
                        <a:t>从事者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工程师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科学家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722751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/>
                        <a:t>彼此关系</a:t>
                      </a:r>
                      <a:endParaRPr lang="zh-CN" altLang="en-US" b="1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zh-CN" altLang="en-US" dirty="0" smtClean="0"/>
                        <a:t>　　●在多数古代文明国家，科学附庸于技术</a:t>
                      </a:r>
                      <a:endParaRPr lang="en-US" altLang="zh-CN" dirty="0" smtClean="0"/>
                    </a:p>
                    <a:p>
                      <a:pPr algn="l"/>
                      <a:r>
                        <a:rPr lang="zh-CN" altLang="en-US" dirty="0" smtClean="0"/>
                        <a:t>　　●古希腊首次（也是唯一一次）出现了纯粹的科学</a:t>
                      </a:r>
                      <a:endParaRPr lang="en-US" altLang="zh-CN" dirty="0" smtClean="0"/>
                    </a:p>
                    <a:p>
                      <a:pPr algn="l"/>
                      <a:r>
                        <a:rPr lang="zh-CN" altLang="en-US" dirty="0" smtClean="0"/>
                        <a:t>　　●文艺复兴之后科学逐渐和技术结合</a:t>
                      </a:r>
                      <a:endParaRPr lang="en-US" altLang="zh-CN" dirty="0" smtClean="0"/>
                    </a:p>
                    <a:p>
                      <a:pPr algn="l"/>
                      <a:r>
                        <a:rPr lang="zh-CN" altLang="en-US" dirty="0" smtClean="0"/>
                        <a:t>　　●</a:t>
                      </a:r>
                      <a:r>
                        <a:rPr lang="en-US" altLang="zh-CN" dirty="0" smtClean="0"/>
                        <a:t>20</a:t>
                      </a:r>
                      <a:r>
                        <a:rPr lang="zh-CN" altLang="en-US" dirty="0" smtClean="0"/>
                        <a:t>世纪上半叶开始紧密结合</a:t>
                      </a:r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</a:tr>
              <a:tr h="722751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/>
                        <a:t>极端形式</a:t>
                      </a:r>
                      <a:endParaRPr lang="zh-CN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国防工程和国防思维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古希腊科学研究及其思维</a:t>
                      </a:r>
                      <a:endParaRPr lang="zh-CN" alt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前情提要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/>
          </p:nvPr>
        </p:nvGraphicFramePr>
        <p:xfrm>
          <a:off x="685800" y="1700808"/>
          <a:ext cx="7846640" cy="47525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3320"/>
                <a:gridCol w="3923320"/>
              </a:tblGrid>
              <a:tr h="73503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/>
                        <a:t>传统思维</a:t>
                      </a:r>
                      <a:endParaRPr lang="zh-CN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/>
                        <a:t>现代思维</a:t>
                      </a:r>
                      <a:endParaRPr lang="zh-CN" altLang="en-US" sz="2800" dirty="0"/>
                    </a:p>
                  </a:txBody>
                  <a:tcPr anchor="ctr"/>
                </a:tc>
              </a:tr>
              <a:tr h="735031">
                <a:tc>
                  <a:txBody>
                    <a:bodyPr/>
                    <a:lstStyle/>
                    <a:p>
                      <a:r>
                        <a:rPr lang="zh-CN" altLang="en-US" sz="2800" dirty="0" smtClean="0"/>
                        <a:t>受情绪和意志严重影响</a:t>
                      </a:r>
                      <a:endParaRPr lang="zh-CN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800" dirty="0" smtClean="0"/>
                        <a:t>剥离情绪和意志的影响</a:t>
                      </a:r>
                      <a:endParaRPr lang="zh-CN" altLang="en-US" sz="2800" dirty="0"/>
                    </a:p>
                  </a:txBody>
                  <a:tcPr anchor="ctr"/>
                </a:tc>
              </a:tr>
              <a:tr h="735031">
                <a:tc>
                  <a:txBody>
                    <a:bodyPr/>
                    <a:lstStyle/>
                    <a:p>
                      <a:r>
                        <a:rPr lang="zh-CN" altLang="en-US" sz="2800" dirty="0" smtClean="0"/>
                        <a:t>不强调怀疑和探索精神</a:t>
                      </a:r>
                      <a:endParaRPr lang="zh-CN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800" dirty="0" smtClean="0"/>
                        <a:t>强调怀疑和探索精神</a:t>
                      </a:r>
                      <a:endParaRPr lang="zh-CN" altLang="en-US" sz="2800" dirty="0"/>
                    </a:p>
                  </a:txBody>
                  <a:tcPr anchor="ctr"/>
                </a:tc>
              </a:tr>
              <a:tr h="735031">
                <a:tc>
                  <a:txBody>
                    <a:bodyPr/>
                    <a:lstStyle/>
                    <a:p>
                      <a:r>
                        <a:rPr lang="zh-CN" altLang="en-US" sz="2800" dirty="0" smtClean="0"/>
                        <a:t>无法把握深时空</a:t>
                      </a:r>
                      <a:endParaRPr lang="zh-CN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800" dirty="0" smtClean="0"/>
                        <a:t>可以把握深时空</a:t>
                      </a:r>
                      <a:endParaRPr lang="zh-CN" altLang="en-US" sz="2800" dirty="0"/>
                    </a:p>
                  </a:txBody>
                  <a:tcPr anchor="ctr"/>
                </a:tc>
              </a:tr>
              <a:tr h="1812406">
                <a:tc>
                  <a:txBody>
                    <a:bodyPr/>
                    <a:lstStyle/>
                    <a:p>
                      <a:r>
                        <a:rPr lang="zh-CN" altLang="en-US" sz="2800" dirty="0" smtClean="0"/>
                        <a:t>不能区分传说和史实</a:t>
                      </a:r>
                      <a:endParaRPr lang="zh-CN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800" dirty="0" smtClean="0"/>
                        <a:t>通过现实主义方法论的应用，有较为严格的区分传说和史实的方法</a:t>
                      </a:r>
                      <a:endParaRPr lang="zh-CN" altLang="en-US" sz="2800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624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02 猫论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652120" y="2950487"/>
            <a:ext cx="2987824" cy="390751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技术思维的核心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实用主义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1828800"/>
            <a:ext cx="7990656" cy="4267200"/>
          </a:xfrm>
        </p:spPr>
        <p:txBody>
          <a:bodyPr/>
          <a:lstStyle/>
          <a:p>
            <a:r>
              <a:rPr lang="zh-CN" altLang="en-US" dirty="0" smtClean="0"/>
              <a:t>任何行动都有个目的</a:t>
            </a:r>
            <a:endParaRPr lang="en-US" altLang="zh-CN" dirty="0" smtClean="0"/>
          </a:p>
          <a:p>
            <a:r>
              <a:rPr lang="zh-CN" altLang="en-US" dirty="0" smtClean="0"/>
              <a:t>好的技术：更有效地达到了目的</a:t>
            </a:r>
          </a:p>
          <a:p>
            <a:r>
              <a:rPr lang="zh-CN" altLang="en-US" dirty="0" smtClean="0"/>
              <a:t>推论一：“猫论”</a:t>
            </a:r>
            <a:endParaRPr lang="en-US" altLang="zh-CN" dirty="0" smtClean="0"/>
          </a:p>
          <a:p>
            <a:r>
              <a:rPr lang="zh-CN" altLang="en-US" dirty="0" smtClean="0"/>
              <a:t>推论二：“不语怪力乱神”</a:t>
            </a:r>
            <a:endParaRPr lang="en-US" altLang="zh-CN" dirty="0" smtClean="0"/>
          </a:p>
          <a:p>
            <a:r>
              <a:rPr lang="zh-CN" altLang="en-US" dirty="0" smtClean="0"/>
              <a:t>推论三：有用的就是真理</a:t>
            </a:r>
            <a:endParaRPr lang="en-US" altLang="zh-CN" dirty="0" smtClean="0"/>
          </a:p>
          <a:p>
            <a:r>
              <a:rPr lang="zh-CN" altLang="en-US" dirty="0" smtClean="0"/>
              <a:t>实用主义（</a:t>
            </a:r>
            <a:r>
              <a:rPr lang="en-US" altLang="zh-CN" dirty="0" smtClean="0"/>
              <a:t>pragmatism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02 Charles_Sanders_Peirc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99593" y="3015512"/>
            <a:ext cx="2770219" cy="336581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实用主义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1628800"/>
            <a:ext cx="7772400" cy="4467200"/>
          </a:xfrm>
        </p:spPr>
        <p:txBody>
          <a:bodyPr/>
          <a:lstStyle/>
          <a:p>
            <a:r>
              <a:rPr lang="zh-CN" altLang="en-US" dirty="0" smtClean="0"/>
              <a:t>正式提出是在</a:t>
            </a:r>
            <a:r>
              <a:rPr lang="en-US" altLang="zh-CN" dirty="0" smtClean="0"/>
              <a:t>19</a:t>
            </a:r>
            <a:r>
              <a:rPr lang="zh-CN" altLang="en-US" dirty="0" smtClean="0"/>
              <a:t>世纪末</a:t>
            </a:r>
            <a:endParaRPr lang="en-US" altLang="zh-CN" dirty="0" smtClean="0"/>
          </a:p>
          <a:p>
            <a:r>
              <a:rPr lang="zh-CN" altLang="en-US" smtClean="0"/>
              <a:t>法家较早系统地阐述</a:t>
            </a:r>
            <a:r>
              <a:rPr lang="zh-CN" altLang="en-US" dirty="0" smtClean="0"/>
              <a:t>了主要观点</a:t>
            </a:r>
            <a:endParaRPr lang="zh-CN" altLang="en-US" dirty="0"/>
          </a:p>
        </p:txBody>
      </p:sp>
      <p:pic>
        <p:nvPicPr>
          <p:cNvPr id="5" name="图片 4" descr="2韩非子像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788024" y="2996952"/>
            <a:ext cx="3384376" cy="33843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韩非的一些“实用主义”思想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685800" y="1828800"/>
          <a:ext cx="7558608" cy="44805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0176"/>
                <a:gridCol w="3888432"/>
              </a:tblGrid>
              <a:tr h="74674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技术思维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韩非学说</a:t>
                      </a:r>
                      <a:endParaRPr lang="zh-CN" altLang="en-US" sz="2000" dirty="0"/>
                    </a:p>
                  </a:txBody>
                  <a:tcPr anchor="ctr"/>
                </a:tc>
              </a:tr>
              <a:tr h="74674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任何行动都有个目的</a:t>
                      </a:r>
                      <a:endParaRPr lang="en-US" altLang="zh-CN" sz="2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维持国家的统一，富国强兵</a:t>
                      </a:r>
                      <a:endParaRPr lang="zh-CN" altLang="en-US" sz="2000" dirty="0"/>
                    </a:p>
                  </a:txBody>
                  <a:tcPr anchor="ctr"/>
                </a:tc>
              </a:tr>
              <a:tr h="74675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好的技术：更有效地达到目的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耕战 </a:t>
                      </a:r>
                      <a:r>
                        <a:rPr lang="en-US" altLang="zh-CN" sz="2000" dirty="0" err="1" smtClean="0"/>
                        <a:t>vs</a:t>
                      </a:r>
                      <a:r>
                        <a:rPr lang="en-US" altLang="zh-CN" sz="2000" dirty="0" smtClean="0"/>
                        <a:t> </a:t>
                      </a:r>
                      <a:r>
                        <a:rPr lang="zh-CN" altLang="en-US" sz="2000" dirty="0" smtClean="0"/>
                        <a:t>五蠹</a:t>
                      </a:r>
                      <a:endParaRPr lang="zh-CN" altLang="en-US" sz="2000" dirty="0"/>
                    </a:p>
                  </a:txBody>
                  <a:tcPr anchor="ctr"/>
                </a:tc>
              </a:tr>
              <a:tr h="74675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“猫论”</a:t>
                      </a:r>
                      <a:endParaRPr lang="en-US" altLang="zh-CN" sz="2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法（商鞅）、术（申不害）、</a:t>
                      </a:r>
                      <a:endParaRPr lang="en-US" altLang="zh-CN" sz="2000" dirty="0" smtClean="0"/>
                    </a:p>
                    <a:p>
                      <a:pPr algn="ctr"/>
                      <a:r>
                        <a:rPr lang="zh-CN" altLang="en-US" sz="2000" dirty="0" smtClean="0"/>
                        <a:t>势（慎到）</a:t>
                      </a:r>
                      <a:endParaRPr lang="zh-CN" altLang="en-US" sz="2000" dirty="0"/>
                    </a:p>
                  </a:txBody>
                  <a:tcPr anchor="ctr"/>
                </a:tc>
              </a:tr>
              <a:tr h="74675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“不语怪力乱神”</a:t>
                      </a:r>
                      <a:endParaRPr lang="en-US" altLang="zh-CN" sz="2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不信神鬼，不信仁义</a:t>
                      </a:r>
                      <a:endParaRPr lang="en-US" altLang="zh-CN" sz="2000" dirty="0" smtClean="0"/>
                    </a:p>
                    <a:p>
                      <a:pPr algn="ctr"/>
                      <a:r>
                        <a:rPr lang="zh-CN" altLang="en-US" sz="2000" dirty="0" smtClean="0"/>
                        <a:t>独特的人性论和赏罚说</a:t>
                      </a:r>
                      <a:endParaRPr lang="zh-CN" altLang="en-US" sz="2000" dirty="0"/>
                    </a:p>
                  </a:txBody>
                  <a:tcPr anchor="ctr"/>
                </a:tc>
              </a:tr>
              <a:tr h="74675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有用的就是真理</a:t>
                      </a:r>
                      <a:endParaRPr lang="en-US" altLang="zh-CN" sz="2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“无参验而必之者，愚也”</a:t>
                      </a:r>
                      <a:endParaRPr lang="zh-CN" altLang="en-US" sz="2000" dirty="0"/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信仰的特征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1484784"/>
            <a:ext cx="7772400" cy="5184576"/>
          </a:xfrm>
        </p:spPr>
        <p:txBody>
          <a:bodyPr/>
          <a:lstStyle/>
          <a:p>
            <a:r>
              <a:rPr lang="zh-CN" altLang="en-US" dirty="0" smtClean="0"/>
              <a:t>不需要论证或“参验”，相信就是相信</a:t>
            </a:r>
            <a:endParaRPr lang="en-US" altLang="zh-CN" dirty="0" smtClean="0"/>
          </a:p>
          <a:p>
            <a:r>
              <a:rPr lang="zh-CN" altLang="en-US" dirty="0" smtClean="0"/>
              <a:t>认为信条是不变的，代表了永恒的真理</a:t>
            </a:r>
            <a:endParaRPr lang="en-US" altLang="zh-CN" dirty="0" smtClean="0"/>
          </a:p>
          <a:p>
            <a:r>
              <a:rPr lang="zh-CN" altLang="en-US" dirty="0" smtClean="0"/>
              <a:t>知识可以从信条推出，无须依赖经验</a:t>
            </a:r>
            <a:endParaRPr lang="en-US" altLang="zh-CN" dirty="0" smtClean="0"/>
          </a:p>
          <a:p>
            <a:r>
              <a:rPr lang="zh-CN" altLang="en-US" dirty="0" smtClean="0"/>
              <a:t>把信条作为本能化的行为准则，经常遵循“宁要</a:t>
            </a:r>
            <a:r>
              <a:rPr lang="en-US" altLang="zh-CN" dirty="0" smtClean="0"/>
              <a:t>……</a:t>
            </a:r>
            <a:r>
              <a:rPr lang="zh-CN" altLang="en-US" dirty="0" smtClean="0"/>
              <a:t>，不要</a:t>
            </a:r>
            <a:r>
              <a:rPr lang="en-US" altLang="zh-CN" dirty="0" smtClean="0"/>
              <a:t>……</a:t>
            </a:r>
            <a:r>
              <a:rPr lang="zh-CN" altLang="en-US" dirty="0" smtClean="0"/>
              <a:t>”逻辑</a:t>
            </a:r>
            <a:endParaRPr lang="en-US" altLang="zh-CN" dirty="0" smtClean="0"/>
          </a:p>
          <a:p>
            <a:r>
              <a:rPr lang="zh-CN" altLang="en-US" dirty="0" smtClean="0"/>
              <a:t>常与强烈的情绪联系在一起</a:t>
            </a:r>
            <a:endParaRPr lang="en-US" altLang="zh-CN" dirty="0" smtClean="0"/>
          </a:p>
          <a:p>
            <a:r>
              <a:rPr lang="zh-CN" altLang="en-US" dirty="0" smtClean="0"/>
              <a:t>可以满足个体对永生的需求</a:t>
            </a:r>
            <a:endParaRPr lang="en-US" altLang="zh-CN" dirty="0" smtClean="0"/>
          </a:p>
          <a:p>
            <a:r>
              <a:rPr lang="zh-CN" altLang="en-US" dirty="0" smtClean="0"/>
              <a:t>每个（群）人的信条常有细微差别</a:t>
            </a:r>
            <a:endParaRPr lang="en-US" altLang="zh-CN" dirty="0" smtClean="0"/>
          </a:p>
          <a:p>
            <a:r>
              <a:rPr lang="zh-CN" altLang="en-US" dirty="0" smtClean="0"/>
              <a:t>常成为区分我群和他群的标志</a:t>
            </a:r>
            <a:endParaRPr lang="en-US" altLang="zh-CN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各种宗教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5536" y="1268760"/>
            <a:ext cx="8280920" cy="5517232"/>
          </a:xfrm>
        </p:spPr>
        <p:txBody>
          <a:bodyPr/>
          <a:lstStyle/>
          <a:p>
            <a:r>
              <a:rPr lang="zh-CN" altLang="en-US" dirty="0" smtClean="0"/>
              <a:t>多神论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古希腊宗教、印度教、道教、大乘佛教</a:t>
            </a:r>
            <a:endParaRPr lang="en-US" altLang="zh-CN" dirty="0" smtClean="0"/>
          </a:p>
          <a:p>
            <a:r>
              <a:rPr lang="zh-CN" altLang="en-US" dirty="0" smtClean="0"/>
              <a:t>主神论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古巴比伦马尔都克主神和古埃及阿蒙－拉主神</a:t>
            </a:r>
            <a:endParaRPr lang="en-US" altLang="zh-CN" dirty="0" smtClean="0"/>
          </a:p>
          <a:p>
            <a:r>
              <a:rPr lang="zh-CN" altLang="en-US" dirty="0" smtClean="0"/>
              <a:t>一神论谱系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古埃及阿吞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犹太教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基督宗教（天主教、新教）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伊斯兰教</a:t>
            </a:r>
            <a:endParaRPr lang="en-US" altLang="zh-CN" dirty="0" smtClean="0"/>
          </a:p>
          <a:p>
            <a:r>
              <a:rPr lang="zh-CN" altLang="en-US" dirty="0" smtClean="0"/>
              <a:t>祖先崇拜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技术思维的地位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1828800"/>
            <a:ext cx="7772400" cy="4696544"/>
          </a:xfrm>
        </p:spPr>
        <p:txBody>
          <a:bodyPr/>
          <a:lstStyle/>
          <a:p>
            <a:r>
              <a:rPr lang="zh-CN" altLang="en-US" dirty="0" smtClean="0"/>
              <a:t>自古至今，不乏批评者</a:t>
            </a:r>
            <a:endParaRPr lang="en-US" altLang="zh-CN" dirty="0" smtClean="0"/>
          </a:p>
          <a:p>
            <a:r>
              <a:rPr lang="zh-CN" altLang="en-US" dirty="0" smtClean="0"/>
              <a:t>“对真理的爱好在美国已被拜商主义所阻碍，实用主义就是这种状况的哲学上的表现。”（罗素）</a:t>
            </a:r>
            <a:endParaRPr lang="en-US" altLang="zh-CN" dirty="0" smtClean="0"/>
          </a:p>
          <a:p>
            <a:r>
              <a:rPr lang="zh-CN" altLang="en-US" dirty="0" smtClean="0"/>
              <a:t>然而，技术思维在两个方面保证了社会的正常运营：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解决实际问题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对信仰的搁置、效用的强调更能在多元化的社会中构建共识</a:t>
            </a:r>
            <a:endParaRPr lang="en-US" altLang="zh-CN" dirty="0" smtClean="0"/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现代思维和传统思维对比（二）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685800" y="1828801"/>
          <a:ext cx="7846640" cy="37604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3320"/>
                <a:gridCol w="3923320"/>
              </a:tblGrid>
              <a:tr h="111170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/>
                        <a:t>传统思维</a:t>
                      </a:r>
                      <a:endParaRPr lang="zh-CN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/>
                        <a:t>现代思维</a:t>
                      </a:r>
                      <a:endParaRPr lang="zh-CN" altLang="en-US" sz="2800" dirty="0"/>
                    </a:p>
                  </a:txBody>
                  <a:tcPr anchor="ctr"/>
                </a:tc>
              </a:tr>
              <a:tr h="264873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/>
                        <a:t>倾向于建立信仰</a:t>
                      </a:r>
                      <a:endParaRPr lang="zh-CN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/>
                        <a:t>倾向于实用性</a:t>
                      </a:r>
                      <a:endParaRPr lang="zh-CN" altLang="en-US" sz="3200" dirty="0"/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谢谢大家！</a:t>
            </a:r>
            <a:endParaRPr lang="zh-CN" altLang="en-US" dirty="0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石器时代的技术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1844824"/>
            <a:ext cx="7772400" cy="4968552"/>
          </a:xfrm>
        </p:spPr>
        <p:txBody>
          <a:bodyPr>
            <a:normAutofit/>
          </a:bodyPr>
          <a:lstStyle/>
          <a:p>
            <a:r>
              <a:rPr lang="zh-CN" altLang="en-US" sz="3600" dirty="0" smtClean="0"/>
              <a:t>旧石器时代</a:t>
            </a:r>
            <a:endParaRPr lang="en-US" altLang="zh-CN" sz="3600" dirty="0" smtClean="0"/>
          </a:p>
          <a:p>
            <a:pPr lvl="1"/>
            <a:r>
              <a:rPr lang="zh-CN" altLang="en-US" sz="3200" dirty="0" smtClean="0"/>
              <a:t>旧石器（打制石器）制造</a:t>
            </a:r>
            <a:endParaRPr lang="en-US" altLang="zh-CN" sz="3200" dirty="0" smtClean="0"/>
          </a:p>
          <a:p>
            <a:pPr lvl="1"/>
            <a:r>
              <a:rPr lang="zh-CN" altLang="en-US" sz="3200" dirty="0" smtClean="0"/>
              <a:t>用火</a:t>
            </a:r>
            <a:endParaRPr lang="en-US" altLang="zh-CN" sz="3200" dirty="0" smtClean="0"/>
          </a:p>
          <a:p>
            <a:pPr lvl="1"/>
            <a:r>
              <a:rPr lang="zh-CN" altLang="en-US" sz="3200" dirty="0" smtClean="0"/>
              <a:t>狩猎</a:t>
            </a:r>
            <a:endParaRPr lang="en-US" altLang="zh-CN" sz="3200" dirty="0" smtClean="0"/>
          </a:p>
          <a:p>
            <a:pPr lvl="1"/>
            <a:r>
              <a:rPr lang="zh-CN" altLang="en-US" sz="3200" dirty="0" smtClean="0"/>
              <a:t>语言</a:t>
            </a:r>
            <a:endParaRPr lang="en-US" altLang="zh-CN" sz="3200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工业时代之前的三种经济形式</a:t>
            </a:r>
            <a:endParaRPr lang="zh-CN" altLang="en-US" dirty="0"/>
          </a:p>
        </p:txBody>
      </p:sp>
      <p:pic>
        <p:nvPicPr>
          <p:cNvPr id="4" name="内容占位符 3" descr="02狩猎采集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627784" y="1268760"/>
            <a:ext cx="4104456" cy="2738569"/>
          </a:xfrm>
        </p:spPr>
      </p:pic>
      <p:pic>
        <p:nvPicPr>
          <p:cNvPr id="5" name="图片 4" descr="02农耕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4037398"/>
            <a:ext cx="4246749" cy="2820602"/>
          </a:xfrm>
          <a:prstGeom prst="rect">
            <a:avLst/>
          </a:prstGeom>
        </p:spPr>
      </p:pic>
      <p:pic>
        <p:nvPicPr>
          <p:cNvPr id="6" name="图片 5" descr="02游牧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355976" y="4280318"/>
            <a:ext cx="4788024" cy="22500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76256" y="1556792"/>
            <a:ext cx="2267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/>
              <a:t>狩猎</a:t>
            </a:r>
            <a:r>
              <a:rPr lang="en-US" altLang="zh-CN" sz="2000" dirty="0" smtClean="0"/>
              <a:t>-</a:t>
            </a:r>
            <a:r>
              <a:rPr lang="zh-CN" altLang="en-US" sz="2000" dirty="0" smtClean="0"/>
              <a:t>采集</a:t>
            </a:r>
            <a:endParaRPr lang="en-US" altLang="zh-CN" sz="2000" dirty="0" smtClean="0"/>
          </a:p>
          <a:p>
            <a:r>
              <a:rPr lang="en-US" altLang="zh-CN" sz="2000" dirty="0" smtClean="0"/>
              <a:t>hunting-gathering</a:t>
            </a:r>
            <a:endParaRPr lang="zh-CN" alt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0" y="3297178"/>
            <a:ext cx="2267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/>
              <a:t>农耕</a:t>
            </a:r>
            <a:endParaRPr lang="en-US" altLang="zh-CN" sz="2000" dirty="0" smtClean="0"/>
          </a:p>
          <a:p>
            <a:r>
              <a:rPr lang="en-US" altLang="zh-CN" sz="2000" dirty="0" smtClean="0"/>
              <a:t>cultivation</a:t>
            </a:r>
            <a:endParaRPr lang="zh-CN" alt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6660232" y="3212976"/>
            <a:ext cx="24837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dirty="0" smtClean="0"/>
              <a:t>游牧</a:t>
            </a:r>
            <a:endParaRPr lang="en-US" altLang="zh-CN" sz="2000" dirty="0" smtClean="0"/>
          </a:p>
          <a:p>
            <a:pPr algn="r"/>
            <a:r>
              <a:rPr lang="en-US" altLang="zh-CN" sz="2000" dirty="0" smtClean="0"/>
              <a:t>nomadic </a:t>
            </a:r>
            <a:r>
              <a:rPr lang="en-US" altLang="zh-CN" sz="2000" dirty="0" err="1" smtClean="0"/>
              <a:t>pastoralism</a:t>
            </a:r>
            <a:endParaRPr lang="zh-CN" altLang="en-US" sz="20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农业的起源</a:t>
            </a:r>
            <a:endParaRPr lang="zh-CN" altLang="en-US" dirty="0"/>
          </a:p>
        </p:txBody>
      </p:sp>
      <p:pic>
        <p:nvPicPr>
          <p:cNvPr id="6" name="内容占位符 5" descr="02戴蒙德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685800" y="1978484"/>
            <a:ext cx="3810000" cy="3967832"/>
          </a:xfrm>
        </p:spPr>
      </p:pic>
      <p:pic>
        <p:nvPicPr>
          <p:cNvPr id="7" name="内容占位符 6" descr="02枪炮、病菌与钢铁.jpg"/>
          <p:cNvPicPr>
            <a:picLocks noGrp="1" noChangeAspect="1"/>
          </p:cNvPicPr>
          <p:nvPr>
            <p:ph sz="half" idx="2"/>
          </p:nvPr>
        </p:nvPicPr>
        <p:blipFill>
          <a:blip r:embed="rId3" cstate="print"/>
          <a:stretch>
            <a:fillRect/>
          </a:stretch>
        </p:blipFill>
        <p:spPr>
          <a:xfrm>
            <a:off x="5144667" y="1828800"/>
            <a:ext cx="2817065" cy="4267200"/>
          </a:xfr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农业的起源地</a:t>
            </a:r>
            <a:endParaRPr lang="zh-CN" altLang="en-US" dirty="0"/>
          </a:p>
        </p:txBody>
      </p:sp>
      <p:pic>
        <p:nvPicPr>
          <p:cNvPr id="6" name="内容占位符 5" descr="02农业起源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11560" y="1484784"/>
            <a:ext cx="7813634" cy="4896544"/>
          </a:xfrm>
        </p:spPr>
      </p:pic>
      <p:pic>
        <p:nvPicPr>
          <p:cNvPr id="7" name="图片 6" descr="02斑马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491880" y="2348880"/>
            <a:ext cx="5076568" cy="3384376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3.7037E-7 L -0.34063 0.0002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石器时代的技术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1412776"/>
            <a:ext cx="7772400" cy="5400600"/>
          </a:xfrm>
        </p:spPr>
        <p:txBody>
          <a:bodyPr>
            <a:normAutofit lnSpcReduction="10000"/>
          </a:bodyPr>
          <a:lstStyle/>
          <a:p>
            <a:r>
              <a:rPr lang="zh-CN" altLang="en-US" dirty="0" smtClean="0"/>
              <a:t>旧石器时代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旧石器（打制石器）制造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用火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狩猎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语言</a:t>
            </a:r>
            <a:endParaRPr lang="en-US" altLang="zh-CN" dirty="0" smtClean="0"/>
          </a:p>
          <a:p>
            <a:r>
              <a:rPr lang="zh-CN" altLang="en-US" dirty="0" smtClean="0"/>
              <a:t>新石器时代早期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新石器（磨制石器）制造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动植物驯化和育种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陶器制造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编织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建筑</a:t>
            </a:r>
            <a:endParaRPr lang="zh-CN" alt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01邓巴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3509199"/>
            <a:ext cx="3006780" cy="334880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邓巴数</a:t>
            </a:r>
            <a:endParaRPr lang="zh-CN" altLang="en-US" dirty="0"/>
          </a:p>
        </p:txBody>
      </p:sp>
      <p:pic>
        <p:nvPicPr>
          <p:cNvPr id="4" name="内容占位符 3" descr="03邓巴数的推导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2339752" y="1196752"/>
            <a:ext cx="6804248" cy="4044870"/>
          </a:xfr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工业">
  <a:themeElements>
    <a:clrScheme name="TR_0704 print PowerPlugs Templates for PowerPoint 15">
      <a:dk1>
        <a:srgbClr val="000000"/>
      </a:dk1>
      <a:lt1>
        <a:srgbClr val="FFFFFF"/>
      </a:lt1>
      <a:dk2>
        <a:srgbClr val="FFFFFF"/>
      </a:dk2>
      <a:lt2>
        <a:srgbClr val="B2B2B2"/>
      </a:lt2>
      <a:accent1>
        <a:srgbClr val="A8A400"/>
      </a:accent1>
      <a:accent2>
        <a:srgbClr val="99CC00"/>
      </a:accent2>
      <a:accent3>
        <a:srgbClr val="FFFFFF"/>
      </a:accent3>
      <a:accent4>
        <a:srgbClr val="000000"/>
      </a:accent4>
      <a:accent5>
        <a:srgbClr val="D1CFAA"/>
      </a:accent5>
      <a:accent6>
        <a:srgbClr val="8AB900"/>
      </a:accent6>
      <a:hlink>
        <a:srgbClr val="FF9933"/>
      </a:hlink>
      <a:folHlink>
        <a:srgbClr val="808080"/>
      </a:folHlink>
    </a:clrScheme>
    <a:fontScheme name="TR_0704 print PowerPlugs Templates for PowerPoi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lnDef>
  </a:objectDefaults>
  <a:extraClrSchemeLst>
    <a:extraClrScheme>
      <a:clrScheme name="TR_0704 print PowerPlugs Templates for PowerPoi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3">
        <a:dk1>
          <a:srgbClr val="000000"/>
        </a:dk1>
        <a:lt1>
          <a:srgbClr val="FFFFFF"/>
        </a:lt1>
        <a:dk2>
          <a:srgbClr val="660066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_0704 print PowerPlugs Templates for PowerPoint 14">
        <a:dk1>
          <a:srgbClr val="336699"/>
        </a:dk1>
        <a:lt1>
          <a:srgbClr val="FFFFFF"/>
        </a:lt1>
        <a:dk2>
          <a:srgbClr val="000000"/>
        </a:dk2>
        <a:lt2>
          <a:srgbClr val="FFFFFF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_0704 print PowerPlugs Templates for PowerPoint 15">
        <a:dk1>
          <a:srgbClr val="000000"/>
        </a:dk1>
        <a:lt1>
          <a:srgbClr val="FFFFFF"/>
        </a:lt1>
        <a:dk2>
          <a:srgbClr val="FFFFFF"/>
        </a:dk2>
        <a:lt2>
          <a:srgbClr val="B2B2B2"/>
        </a:lt2>
        <a:accent1>
          <a:srgbClr val="A8A400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D1CFAA"/>
        </a:accent5>
        <a:accent6>
          <a:srgbClr val="8AB900"/>
        </a:accent6>
        <a:hlink>
          <a:srgbClr val="FF9933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工业</Template>
  <TotalTime>1850</TotalTime>
  <Words>1199</Words>
  <Application>Microsoft Office PowerPoint</Application>
  <PresentationFormat>全屏显示(4:3)</PresentationFormat>
  <Paragraphs>227</Paragraphs>
  <Slides>37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2" baseType="lpstr">
      <vt:lpstr>宋体</vt:lpstr>
      <vt:lpstr>微软雅黑</vt:lpstr>
      <vt:lpstr>Arial</vt:lpstr>
      <vt:lpstr>Times</vt:lpstr>
      <vt:lpstr>工业</vt:lpstr>
      <vt:lpstr>现代思维的曙光</vt:lpstr>
      <vt:lpstr>主要阅读书目</vt:lpstr>
      <vt:lpstr>前情提要</vt:lpstr>
      <vt:lpstr>石器时代的技术</vt:lpstr>
      <vt:lpstr>工业时代之前的三种经济形式</vt:lpstr>
      <vt:lpstr>农业的起源</vt:lpstr>
      <vt:lpstr>农业的起源地</vt:lpstr>
      <vt:lpstr>石器时代的技术</vt:lpstr>
      <vt:lpstr>邓巴数</vt:lpstr>
      <vt:lpstr>邓巴数</vt:lpstr>
      <vt:lpstr>第一批“文明技术”</vt:lpstr>
      <vt:lpstr>文明起源的正反馈</vt:lpstr>
      <vt:lpstr>城市的出现</vt:lpstr>
      <vt:lpstr>第一批文明技术总结</vt:lpstr>
      <vt:lpstr>第二批“文明技术”</vt:lpstr>
      <vt:lpstr>人类最早知道的化学元素</vt:lpstr>
      <vt:lpstr>冶金术</vt:lpstr>
      <vt:lpstr>青铜时代</vt:lpstr>
      <vt:lpstr>商代青铜器</vt:lpstr>
      <vt:lpstr>冶金经验总结</vt:lpstr>
      <vt:lpstr>钢铁冶炼技术</vt:lpstr>
      <vt:lpstr>石灰胶凝材料的发明</vt:lpstr>
      <vt:lpstr>炼金术和炼丹术</vt:lpstr>
      <vt:lpstr>炼金（丹）术文化</vt:lpstr>
      <vt:lpstr>冶金与石灰在战争中的应用</vt:lpstr>
      <vt:lpstr>游牧社会的出现</vt:lpstr>
      <vt:lpstr>游牧社会的出现</vt:lpstr>
      <vt:lpstr>欧亚游牧部落连环大迁徙</vt:lpstr>
      <vt:lpstr>技术 vs 科学</vt:lpstr>
      <vt:lpstr>技术思维的核心——实用主义</vt:lpstr>
      <vt:lpstr>实用主义</vt:lpstr>
      <vt:lpstr>韩非的一些“实用主义”思想</vt:lpstr>
      <vt:lpstr>信仰的特征</vt:lpstr>
      <vt:lpstr>各种宗教</vt:lpstr>
      <vt:lpstr>技术思维的地位</vt:lpstr>
      <vt:lpstr>现代思维和传统思维对比（二）</vt:lpstr>
      <vt:lpstr>谢谢大家！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现代思维的曙光</dc:title>
  <dc:creator>Benjamin Liu</dc:creator>
  <cp:lastModifiedBy>Benjamin Liu</cp:lastModifiedBy>
  <cp:revision>113</cp:revision>
  <dcterms:created xsi:type="dcterms:W3CDTF">2018-03-04T02:48:11Z</dcterms:created>
  <dcterms:modified xsi:type="dcterms:W3CDTF">2020-08-18T04:06:18Z</dcterms:modified>
</cp:coreProperties>
</file>

<file path=docProps/thumbnail.jpeg>
</file>